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Bevan" panose="020B0604020202020204" charset="0"/>
      <p:regular r:id="rId20"/>
      <p:italic r:id="rId21"/>
    </p:embeddedFont>
    <p:embeddedFont>
      <p:font typeface="Poppins" panose="00000500000000000000" pitchFamily="2" charset="0"/>
      <p:regular r:id="rId22"/>
      <p:bold r:id="rId23"/>
      <p:italic r:id="rId24"/>
      <p:boldItalic r:id="rId25"/>
    </p:embeddedFont>
    <p:embeddedFont>
      <p:font typeface="Quattrocento Sans" panose="020B0502050000020003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ZQtETPQRu34lFJFmagKuynNkR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customschemas.google.com/relationships/presentationmetadata" Target="metadata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061b2f953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3061b2f953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61b2f953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3061b2f953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2101d23d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302101d23d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061b2f95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3061b2f95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02101d23d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302101d23d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061b2f9530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3061b2f9530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02101d23d3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302101d23d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06686677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306686677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307373de51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307373de51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307373de5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307373de5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07373de51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307373de51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061b2f95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g3061b2f95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02101d23d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g302101d23d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erge">
  <p:cSld name="Vierg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V2">
  <p:cSld name="Contenu V2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8"/>
          <p:cNvSpPr txBox="1">
            <a:spLocks noGrp="1"/>
          </p:cNvSpPr>
          <p:nvPr>
            <p:ph type="body" idx="1"/>
          </p:nvPr>
        </p:nvSpPr>
        <p:spPr>
          <a:xfrm>
            <a:off x="494939" y="1747838"/>
            <a:ext cx="10290400" cy="3773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title"/>
          </p:nvPr>
        </p:nvSpPr>
        <p:spPr>
          <a:xfrm>
            <a:off x="950800" y="338469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Bevan"/>
              <a:buNone/>
              <a:defRPr sz="4000" b="0" i="0" u="none" strike="noStrike" cap="none">
                <a:solidFill>
                  <a:srgbClr val="323F4F"/>
                </a:solidFill>
                <a:latin typeface="Bevan"/>
                <a:ea typeface="Bevan"/>
                <a:cs typeface="Bevan"/>
                <a:sym typeface="Bev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0" name="Google Shape;1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6274" y="6076408"/>
            <a:ext cx="7705725" cy="781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itre">
  <p:cSld name="Chapitre">
    <p:bg>
      <p:bgPr>
        <a:solidFill>
          <a:srgbClr val="F2F2F2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title"/>
          </p:nvPr>
        </p:nvSpPr>
        <p:spPr>
          <a:xfrm>
            <a:off x="838200" y="1549071"/>
            <a:ext cx="10290400" cy="1729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3E3E"/>
              </a:buClr>
              <a:buSzPts val="2800"/>
              <a:buFont typeface="Bevan"/>
              <a:buNone/>
              <a:defRPr sz="4800" b="0" i="0" u="none" strike="noStrike" cap="none">
                <a:solidFill>
                  <a:srgbClr val="4E3E3E"/>
                </a:solidFill>
                <a:latin typeface="Bevan"/>
                <a:ea typeface="Bevan"/>
                <a:cs typeface="Bevan"/>
                <a:sym typeface="Bev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3" name="Google Shape;1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42755" y="6249851"/>
            <a:ext cx="1417815" cy="38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3511" y="6255657"/>
            <a:ext cx="1750531" cy="38823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9"/>
          <p:cNvSpPr txBox="1">
            <a:spLocks noGrp="1"/>
          </p:cNvSpPr>
          <p:nvPr>
            <p:ph type="body" idx="1"/>
          </p:nvPr>
        </p:nvSpPr>
        <p:spPr>
          <a:xfrm>
            <a:off x="838200" y="4181475"/>
            <a:ext cx="7686675" cy="80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F4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323F4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V1">
  <p:cSld name="Contenu V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0"/>
          <p:cNvSpPr txBox="1">
            <a:spLocks noGrp="1"/>
          </p:cNvSpPr>
          <p:nvPr>
            <p:ph type="title"/>
          </p:nvPr>
        </p:nvSpPr>
        <p:spPr>
          <a:xfrm>
            <a:off x="1517220" y="372025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Bevan"/>
              <a:buNone/>
              <a:defRPr sz="3200" b="0" i="0" u="none" strike="noStrike" cap="none">
                <a:solidFill>
                  <a:srgbClr val="323F4F"/>
                </a:solidFill>
                <a:latin typeface="Bevan"/>
                <a:ea typeface="Bevan"/>
                <a:cs typeface="Bevan"/>
                <a:sym typeface="Bev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body" idx="1"/>
          </p:nvPr>
        </p:nvSpPr>
        <p:spPr>
          <a:xfrm>
            <a:off x="494939" y="1747838"/>
            <a:ext cx="10290400" cy="3773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" name="Google Shape;1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43425" y="6082207"/>
            <a:ext cx="7648574" cy="775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laurent@lamandrette.co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mailto:v.moreau@objectifpapillon.f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"/>
          <p:cNvSpPr txBox="1"/>
          <p:nvPr/>
        </p:nvSpPr>
        <p:spPr>
          <a:xfrm>
            <a:off x="3608963" y="2003898"/>
            <a:ext cx="24027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 conf 1 – à intégrer </a:t>
            </a:r>
            <a:endParaRPr/>
          </a:p>
        </p:txBody>
      </p:sp>
      <p:pic>
        <p:nvPicPr>
          <p:cNvPr id="25" name="Google Shape;25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5400" y="0"/>
            <a:ext cx="124974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061b2f9530_0_8"/>
          <p:cNvSpPr txBox="1">
            <a:spLocks noGrp="1"/>
          </p:cNvSpPr>
          <p:nvPr>
            <p:ph type="title"/>
          </p:nvPr>
        </p:nvSpPr>
        <p:spPr>
          <a:xfrm>
            <a:off x="1517220" y="372025"/>
            <a:ext cx="10290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Bevan"/>
              <a:buNone/>
            </a:pPr>
            <a:r>
              <a:rPr lang="fr-FR">
                <a:solidFill>
                  <a:srgbClr val="B7B7B7"/>
                </a:solidFill>
              </a:rPr>
              <a:t>Pourquoi douter ?</a:t>
            </a:r>
            <a:r>
              <a:rPr lang="fr-FR"/>
              <a:t> Google c’est mort</a:t>
            </a:r>
            <a:endParaRPr/>
          </a:p>
        </p:txBody>
      </p:sp>
      <p:sp>
        <p:nvSpPr>
          <p:cNvPr id="81" name="Google Shape;81;g3061b2f9530_0_8"/>
          <p:cNvSpPr txBox="1">
            <a:spLocks noGrp="1"/>
          </p:cNvSpPr>
          <p:nvPr>
            <p:ph type="body" idx="1"/>
          </p:nvPr>
        </p:nvSpPr>
        <p:spPr>
          <a:xfrm>
            <a:off x="5545750" y="1380000"/>
            <a:ext cx="6156900" cy="3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Tik tok, YouTube, ChatGPT …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Les usages évoluent 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De la vie SEO ailleurs que sur la planète Google ? 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Et des logiques qui se ressemblent toujours</a:t>
            </a:r>
            <a:endParaRPr b="0">
              <a:solidFill>
                <a:srgbClr val="000000"/>
              </a:solidFill>
            </a:endParaRPr>
          </a:p>
          <a:p>
            <a:pPr marL="45720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b="0" i="1">
                <a:solidFill>
                  <a:srgbClr val="000000"/>
                </a:solidFill>
              </a:rPr>
              <a:t>“Hey, hey, my my, </a:t>
            </a:r>
            <a:br>
              <a:rPr lang="fr-FR" b="0" i="1">
                <a:solidFill>
                  <a:srgbClr val="000000"/>
                </a:solidFill>
              </a:rPr>
            </a:br>
            <a:r>
              <a:rPr lang="fr-FR" b="0" i="1">
                <a:solidFill>
                  <a:srgbClr val="000000"/>
                </a:solidFill>
              </a:rPr>
              <a:t>SEO is here to stay, </a:t>
            </a:r>
            <a:br>
              <a:rPr lang="fr-FR" b="0" i="1">
                <a:solidFill>
                  <a:srgbClr val="000000"/>
                </a:solidFill>
              </a:rPr>
            </a:br>
            <a:r>
              <a:rPr lang="fr-FR" b="0" i="1">
                <a:solidFill>
                  <a:srgbClr val="000000"/>
                </a:solidFill>
              </a:rPr>
              <a:t>SEO will never die”</a:t>
            </a:r>
            <a:br>
              <a:rPr lang="fr-FR" b="0" i="1">
                <a:solidFill>
                  <a:srgbClr val="000000"/>
                </a:solidFill>
              </a:rPr>
            </a:br>
            <a:r>
              <a:rPr lang="fr-FR" b="0" i="1">
                <a:solidFill>
                  <a:srgbClr val="000000"/>
                </a:solidFill>
              </a:rPr>
              <a:t>(Neil Young :)</a:t>
            </a:r>
            <a:endParaRPr i="1"/>
          </a:p>
        </p:txBody>
      </p:sp>
      <p:pic>
        <p:nvPicPr>
          <p:cNvPr id="82" name="Google Shape;82;g3061b2f9530_0_8"/>
          <p:cNvPicPr preferRelativeResize="0"/>
          <p:nvPr/>
        </p:nvPicPr>
        <p:blipFill rotWithShape="1">
          <a:blip r:embed="rId3">
            <a:alphaModFix/>
          </a:blip>
          <a:srcRect l="14574" t="17018" r="34199" b="13178"/>
          <a:stretch/>
        </p:blipFill>
        <p:spPr>
          <a:xfrm>
            <a:off x="1932801" y="3561075"/>
            <a:ext cx="4112851" cy="315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g3061b2f9530_0_8" descr="Jeu sur Pixels Svg Game Over Couper le fichier Jeu terminé Png Svg de jeu image 1"/>
          <p:cNvPicPr preferRelativeResize="0"/>
          <p:nvPr/>
        </p:nvPicPr>
        <p:blipFill rotWithShape="1">
          <a:blip r:embed="rId4">
            <a:alphaModFix/>
          </a:blip>
          <a:srcRect l="7613" t="23265" r="9357" b="20563"/>
          <a:stretch/>
        </p:blipFill>
        <p:spPr>
          <a:xfrm>
            <a:off x="60425" y="1293175"/>
            <a:ext cx="5149199" cy="279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061b2f9530_0_14"/>
          <p:cNvSpPr txBox="1">
            <a:spLocks noGrp="1"/>
          </p:cNvSpPr>
          <p:nvPr>
            <p:ph type="title"/>
          </p:nvPr>
        </p:nvSpPr>
        <p:spPr>
          <a:xfrm>
            <a:off x="1" y="372025"/>
            <a:ext cx="11807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Bevan"/>
              <a:buNone/>
            </a:pPr>
            <a:r>
              <a:rPr lang="fr-FR">
                <a:solidFill>
                  <a:srgbClr val="B7B7B7"/>
                </a:solidFill>
              </a:rPr>
              <a:t>Pourquoi foncer ?</a:t>
            </a:r>
            <a:r>
              <a:rPr lang="fr-FR"/>
              <a:t> </a:t>
            </a:r>
            <a:br>
              <a:rPr lang="fr-FR"/>
            </a:br>
            <a:r>
              <a:rPr lang="fr-FR"/>
              <a:t>Acheter son trafic haut de funnel est une folie</a:t>
            </a:r>
            <a:endParaRPr/>
          </a:p>
        </p:txBody>
      </p:sp>
      <p:sp>
        <p:nvSpPr>
          <p:cNvPr id="89" name="Google Shape;89;g3061b2f9530_0_14"/>
          <p:cNvSpPr txBox="1">
            <a:spLocks noGrp="1"/>
          </p:cNvSpPr>
          <p:nvPr>
            <p:ph type="body" idx="1"/>
          </p:nvPr>
        </p:nvSpPr>
        <p:spPr>
          <a:xfrm>
            <a:off x="6094250" y="1844975"/>
            <a:ext cx="5805300" cy="3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Quand le SEO optimise votre budget SEA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SEA : connaître l’ensemble du parcours prospect est essentiel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Et plus largement : la longue traîne pour notoriété et captation, le conseil pour convaincre et activer son cocon sémantique …</a:t>
            </a:r>
            <a:endParaRPr b="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90" name="Google Shape;90;g3061b2f9530_0_14"/>
          <p:cNvPicPr preferRelativeResize="0"/>
          <p:nvPr/>
        </p:nvPicPr>
        <p:blipFill rotWithShape="1">
          <a:blip r:embed="rId3">
            <a:alphaModFix/>
          </a:blip>
          <a:srcRect l="73189" t="25494" r="11832" b="41940"/>
          <a:stretch/>
        </p:blipFill>
        <p:spPr>
          <a:xfrm>
            <a:off x="1880250" y="1619050"/>
            <a:ext cx="3770602" cy="461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g302101d23d3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650" y="1298475"/>
            <a:ext cx="4542342" cy="455359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302101d23d3_0_8"/>
          <p:cNvSpPr txBox="1">
            <a:spLocks noGrp="1"/>
          </p:cNvSpPr>
          <p:nvPr>
            <p:ph type="title"/>
          </p:nvPr>
        </p:nvSpPr>
        <p:spPr>
          <a:xfrm>
            <a:off x="277426" y="372025"/>
            <a:ext cx="11530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Bevan"/>
              <a:buNone/>
            </a:pPr>
            <a:r>
              <a:rPr lang="fr-FR">
                <a:solidFill>
                  <a:srgbClr val="B7B7B7"/>
                </a:solidFill>
              </a:rPr>
              <a:t>Pourquoi foncer ?</a:t>
            </a:r>
            <a:r>
              <a:rPr lang="fr-FR"/>
              <a:t> Pour croquer vos concurrents</a:t>
            </a:r>
            <a:endParaRPr/>
          </a:p>
        </p:txBody>
      </p:sp>
      <p:sp>
        <p:nvSpPr>
          <p:cNvPr id="97" name="Google Shape;97;g302101d23d3_0_8"/>
          <p:cNvSpPr txBox="1">
            <a:spLocks noGrp="1"/>
          </p:cNvSpPr>
          <p:nvPr>
            <p:ph type="body" idx="1"/>
          </p:nvPr>
        </p:nvSpPr>
        <p:spPr>
          <a:xfrm>
            <a:off x="6002275" y="1747850"/>
            <a:ext cx="5805300" cy="3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b="0">
                <a:solidFill>
                  <a:srgbClr val="000000"/>
                </a:solidFill>
              </a:rPr>
              <a:t>La concurrence est féroce, mais on a les plus grandes dents !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061b2f9530_0_24"/>
          <p:cNvSpPr txBox="1">
            <a:spLocks noGrp="1"/>
          </p:cNvSpPr>
          <p:nvPr>
            <p:ph type="title"/>
          </p:nvPr>
        </p:nvSpPr>
        <p:spPr>
          <a:xfrm>
            <a:off x="1" y="372025"/>
            <a:ext cx="11807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Bevan"/>
              <a:buNone/>
            </a:pPr>
            <a:r>
              <a:rPr lang="fr-FR">
                <a:solidFill>
                  <a:srgbClr val="B7B7B7"/>
                </a:solidFill>
              </a:rPr>
              <a:t>Pourquoi foncer ?</a:t>
            </a:r>
            <a:r>
              <a:rPr lang="fr-FR"/>
              <a:t>  Sans autorité t’es plus rien !</a:t>
            </a:r>
            <a:endParaRPr/>
          </a:p>
        </p:txBody>
      </p:sp>
      <p:sp>
        <p:nvSpPr>
          <p:cNvPr id="103" name="Google Shape;103;g3061b2f9530_0_24"/>
          <p:cNvSpPr txBox="1">
            <a:spLocks noGrp="1"/>
          </p:cNvSpPr>
          <p:nvPr>
            <p:ph type="body" idx="1"/>
          </p:nvPr>
        </p:nvSpPr>
        <p:spPr>
          <a:xfrm>
            <a:off x="6094250" y="1844975"/>
            <a:ext cx="5805300" cy="3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L’autorité selon Google confortée par le Google Leak 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Pourquoi l’autorité ?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Légitimité multi-niveaux, multi-canaux</a:t>
            </a:r>
            <a:endParaRPr sz="1000"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Autorité &gt; Branding &gt; Marketing &gt; Communication &gt; Les clés du succès</a:t>
            </a:r>
            <a:endParaRPr b="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04" name="Google Shape;104;g3061b2f9530_0_24"/>
          <p:cNvPicPr preferRelativeResize="0"/>
          <p:nvPr/>
        </p:nvPicPr>
        <p:blipFill rotWithShape="1">
          <a:blip r:embed="rId3">
            <a:alphaModFix/>
          </a:blip>
          <a:srcRect l="17817" t="57773" r="45193" b="13178"/>
          <a:stretch/>
        </p:blipFill>
        <p:spPr>
          <a:xfrm>
            <a:off x="894925" y="2120875"/>
            <a:ext cx="4996699" cy="220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302101d23d3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650" y="1298475"/>
            <a:ext cx="4542351" cy="4547978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302101d23d3_0_15"/>
          <p:cNvSpPr txBox="1">
            <a:spLocks noGrp="1"/>
          </p:cNvSpPr>
          <p:nvPr>
            <p:ph type="title"/>
          </p:nvPr>
        </p:nvSpPr>
        <p:spPr>
          <a:xfrm>
            <a:off x="1517220" y="372025"/>
            <a:ext cx="10290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Bevan"/>
              <a:buNone/>
            </a:pPr>
            <a:r>
              <a:rPr lang="fr-FR">
                <a:solidFill>
                  <a:srgbClr val="B7B7B7"/>
                </a:solidFill>
              </a:rPr>
              <a:t>Pourquoi foncer ?</a:t>
            </a:r>
            <a:r>
              <a:rPr lang="fr-FR"/>
              <a:t> Les IA génératives</a:t>
            </a:r>
            <a:endParaRPr/>
          </a:p>
        </p:txBody>
      </p:sp>
      <p:sp>
        <p:nvSpPr>
          <p:cNvPr id="111" name="Google Shape;111;g302101d23d3_0_15"/>
          <p:cNvSpPr txBox="1">
            <a:spLocks noGrp="1"/>
          </p:cNvSpPr>
          <p:nvPr>
            <p:ph type="body" idx="1"/>
          </p:nvPr>
        </p:nvSpPr>
        <p:spPr>
          <a:xfrm>
            <a:off x="6002275" y="1747850"/>
            <a:ext cx="5805300" cy="3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b="0">
                <a:solidFill>
                  <a:srgbClr val="000000"/>
                </a:solidFill>
              </a:rPr>
              <a:t>Les IA multiplient notre productivité !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IA génératives (textes, images…)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Autres IA (process, calculs…)</a:t>
            </a:r>
            <a:endParaRPr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b="0">
                <a:solidFill>
                  <a:srgbClr val="000000"/>
                </a:solidFill>
              </a:rPr>
              <a:t>De nouveaux enjeux apparaissent, nous ne sommes pas les plus mal placés pour gagner !</a:t>
            </a:r>
            <a:endParaRPr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61b2f9530_0_38"/>
          <p:cNvSpPr txBox="1">
            <a:spLocks noGrp="1"/>
          </p:cNvSpPr>
          <p:nvPr>
            <p:ph type="title"/>
          </p:nvPr>
        </p:nvSpPr>
        <p:spPr>
          <a:xfrm>
            <a:off x="1517220" y="372025"/>
            <a:ext cx="10290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Bevan"/>
              <a:buNone/>
            </a:pPr>
            <a:r>
              <a:rPr lang="fr-FR">
                <a:solidFill>
                  <a:srgbClr val="B7B7B7"/>
                </a:solidFill>
              </a:rPr>
              <a:t>Pourquoi foncer ?</a:t>
            </a:r>
            <a:r>
              <a:rPr lang="fr-FR"/>
              <a:t> SXO</a:t>
            </a:r>
            <a:endParaRPr/>
          </a:p>
        </p:txBody>
      </p:sp>
      <p:sp>
        <p:nvSpPr>
          <p:cNvPr id="117" name="Google Shape;117;g3061b2f9530_0_38"/>
          <p:cNvSpPr txBox="1">
            <a:spLocks noGrp="1"/>
          </p:cNvSpPr>
          <p:nvPr>
            <p:ph type="body" idx="1"/>
          </p:nvPr>
        </p:nvSpPr>
        <p:spPr>
          <a:xfrm>
            <a:off x="6002275" y="1747850"/>
            <a:ext cx="5805300" cy="3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Search eXperience Optimisation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Optimiser le parcours utilisateur sous un angle SEO de bout en bout (à partir de l’affichage dans la Serp)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Tout commence à l’annonce SEO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UX et marketing sont souvent l’éléphant dans la pièce du SEO (l’offre, les cibles …, leurs interrogations)</a:t>
            </a:r>
            <a:endParaRPr b="0">
              <a:solidFill>
                <a:srgbClr val="000000"/>
              </a:solidFill>
            </a:endParaRPr>
          </a:p>
        </p:txBody>
      </p:sp>
      <p:pic>
        <p:nvPicPr>
          <p:cNvPr id="118" name="Google Shape;118;g3061b2f9530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800" y="1826550"/>
            <a:ext cx="5186925" cy="34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302101d23d3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650" y="1298475"/>
            <a:ext cx="4542350" cy="450854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02101d23d3_0_22"/>
          <p:cNvSpPr txBox="1">
            <a:spLocks noGrp="1"/>
          </p:cNvSpPr>
          <p:nvPr>
            <p:ph type="title"/>
          </p:nvPr>
        </p:nvSpPr>
        <p:spPr>
          <a:xfrm>
            <a:off x="1517220" y="372025"/>
            <a:ext cx="10290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Bevan"/>
              <a:buNone/>
            </a:pPr>
            <a:r>
              <a:rPr lang="fr-FR">
                <a:solidFill>
                  <a:srgbClr val="B7B7B7"/>
                </a:solidFill>
              </a:rPr>
              <a:t>Pourquoi foncer ?</a:t>
            </a:r>
            <a:r>
              <a:rPr lang="fr-FR"/>
              <a:t> C’est pas cher !</a:t>
            </a:r>
            <a:endParaRPr/>
          </a:p>
        </p:txBody>
      </p:sp>
      <p:sp>
        <p:nvSpPr>
          <p:cNvPr id="125" name="Google Shape;125;g302101d23d3_0_22"/>
          <p:cNvSpPr txBox="1">
            <a:spLocks noGrp="1"/>
          </p:cNvSpPr>
          <p:nvPr>
            <p:ph type="body" idx="1"/>
          </p:nvPr>
        </p:nvSpPr>
        <p:spPr>
          <a:xfrm>
            <a:off x="6002275" y="1747850"/>
            <a:ext cx="5805300" cy="3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b="0">
                <a:solidFill>
                  <a:srgbClr val="000000"/>
                </a:solidFill>
              </a:rPr>
              <a:t>Le SEO reste la source de trafic la moins chère, surtout sur le long terme.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investissement pérenne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meilleur ROI possible</a:t>
            </a:r>
            <a:endParaRPr b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66866773f_0_0"/>
          <p:cNvSpPr txBox="1">
            <a:spLocks noGrp="1"/>
          </p:cNvSpPr>
          <p:nvPr>
            <p:ph type="title"/>
          </p:nvPr>
        </p:nvSpPr>
        <p:spPr>
          <a:xfrm>
            <a:off x="290576" y="372025"/>
            <a:ext cx="11517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Bevan"/>
              <a:buNone/>
            </a:pPr>
            <a:r>
              <a:rPr lang="fr-FR"/>
              <a:t>Gardons le contact !</a:t>
            </a:r>
            <a:endParaRPr/>
          </a:p>
        </p:txBody>
      </p:sp>
      <p:sp>
        <p:nvSpPr>
          <p:cNvPr id="131" name="Google Shape;131;g3066866773f_0_0"/>
          <p:cNvSpPr txBox="1">
            <a:spLocks noGrp="1"/>
          </p:cNvSpPr>
          <p:nvPr>
            <p:ph type="body" idx="1"/>
          </p:nvPr>
        </p:nvSpPr>
        <p:spPr>
          <a:xfrm>
            <a:off x="1070200" y="1239400"/>
            <a:ext cx="9415500" cy="50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000000"/>
                </a:solidFill>
              </a:rPr>
              <a:t>        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br>
              <a:rPr lang="fr-FR"/>
            </a:b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000"/>
              <a:t>Pour recevoir la prez, pour échanger :</a:t>
            </a:r>
            <a:endParaRPr sz="2000" b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000" u="sng">
                <a:solidFill>
                  <a:schemeClr val="hlink"/>
                </a:solidFill>
                <a:hlinkClick r:id="rId3"/>
              </a:rPr>
              <a:t>laurent@lamandrette.com</a:t>
            </a:r>
            <a:r>
              <a:rPr lang="fr-FR" sz="2000"/>
              <a:t> - </a:t>
            </a:r>
            <a:r>
              <a:rPr lang="fr-FR" sz="2000" u="sng">
                <a:solidFill>
                  <a:schemeClr val="hlink"/>
                </a:solidFill>
                <a:hlinkClick r:id="rId4"/>
              </a:rPr>
              <a:t>v.moreau@objectifpapillon.fr</a:t>
            </a:r>
            <a:endParaRPr sz="2000">
              <a:solidFill>
                <a:srgbClr val="000000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0">
              <a:solidFill>
                <a:srgbClr val="000000"/>
              </a:solidFill>
            </a:endParaRPr>
          </a:p>
        </p:txBody>
      </p:sp>
      <p:pic>
        <p:nvPicPr>
          <p:cNvPr id="132" name="Google Shape;132;g3066866773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4413" y="3075000"/>
            <a:ext cx="1530775" cy="155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066866773f_0_0"/>
          <p:cNvSpPr txBox="1"/>
          <p:nvPr/>
        </p:nvSpPr>
        <p:spPr>
          <a:xfrm>
            <a:off x="1927100" y="1787850"/>
            <a:ext cx="3153000" cy="11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  Newsletter</a:t>
            </a:r>
            <a:br>
              <a:rPr lang="fr-FR" sz="24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fr-FR" sz="24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La Mandrette </a:t>
            </a:r>
            <a:br>
              <a:rPr lang="fr-FR" sz="24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fr-FR" sz="24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(4 à 5/an)</a:t>
            </a:r>
            <a:endParaRPr/>
          </a:p>
        </p:txBody>
      </p:sp>
      <p:pic>
        <p:nvPicPr>
          <p:cNvPr id="134" name="Google Shape;134;g3066866773f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38125" y="1985888"/>
            <a:ext cx="1162925" cy="108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3066866773f_0_0"/>
          <p:cNvSpPr txBox="1"/>
          <p:nvPr/>
        </p:nvSpPr>
        <p:spPr>
          <a:xfrm>
            <a:off x="7013788" y="3281213"/>
            <a:ext cx="2811600" cy="14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Objectif Papillon</a:t>
            </a:r>
            <a:endParaRPr sz="2400" b="1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Vincent Moreau </a:t>
            </a:r>
            <a:endParaRPr sz="2400" b="1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(suivez-nous …)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F4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2" descr="Une image contenant Visage humain, sourire, portrait, habits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t="11207" b="14026"/>
          <a:stretch/>
        </p:blipFill>
        <p:spPr>
          <a:xfrm>
            <a:off x="1450299" y="1864476"/>
            <a:ext cx="4514185" cy="337020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2"/>
          <p:cNvSpPr txBox="1"/>
          <p:nvPr/>
        </p:nvSpPr>
        <p:spPr>
          <a:xfrm>
            <a:off x="2827600" y="5262584"/>
            <a:ext cx="1728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Laurent Peyrat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La Mandrette</a:t>
            </a:r>
            <a:endParaRPr/>
          </a:p>
        </p:txBody>
      </p:sp>
      <p:sp>
        <p:nvSpPr>
          <p:cNvPr id="32" name="Google Shape;32;p2"/>
          <p:cNvSpPr txBox="1"/>
          <p:nvPr/>
        </p:nvSpPr>
        <p:spPr>
          <a:xfrm>
            <a:off x="7513032" y="5134309"/>
            <a:ext cx="1930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Vincent Moreau </a:t>
            </a:r>
            <a:br>
              <a:rPr lang="fr-FR" sz="1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fr-FR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Objectif Papillon</a:t>
            </a:r>
            <a:endParaRPr/>
          </a:p>
        </p:txBody>
      </p:sp>
      <p:pic>
        <p:nvPicPr>
          <p:cNvPr id="33" name="Google Shape;33;p2" descr="Une image contenant cercle, noir et blanc, vortex, spirale&#10;&#10;Description générée automatiquement"/>
          <p:cNvPicPr preferRelativeResize="0"/>
          <p:nvPr/>
        </p:nvPicPr>
        <p:blipFill rotWithShape="1">
          <a:blip r:embed="rId4">
            <a:alphaModFix amt="5000"/>
          </a:blip>
          <a:srcRect/>
          <a:stretch/>
        </p:blipFill>
        <p:spPr>
          <a:xfrm>
            <a:off x="2667007" y="0"/>
            <a:ext cx="6857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7650" y="2046525"/>
            <a:ext cx="2986750" cy="300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g307373de51a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487150" cy="612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g307373de51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239500" cy="58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g307373de51a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3275" y="415175"/>
            <a:ext cx="8382000" cy="569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"/>
          <p:cNvSpPr txBox="1"/>
          <p:nvPr/>
        </p:nvSpPr>
        <p:spPr>
          <a:xfrm>
            <a:off x="3377975" y="1589750"/>
            <a:ext cx="7276800" cy="4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5100" b="1">
                <a:latin typeface="Quattrocento Sans"/>
                <a:ea typeface="Quattrocento Sans"/>
                <a:cs typeface="Quattrocento Sans"/>
                <a:sym typeface="Quattrocento Sans"/>
              </a:rPr>
              <a:t>Et donc … </a:t>
            </a:r>
            <a:endParaRPr sz="5100" b="1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5100" b="1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Pourquoi douter ?</a:t>
            </a:r>
            <a:endParaRPr sz="5100" b="1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51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Et pourquoi foncer …</a:t>
            </a:r>
            <a:endParaRPr sz="5100" b="1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"/>
          <p:cNvSpPr txBox="1">
            <a:spLocks noGrp="1"/>
          </p:cNvSpPr>
          <p:nvPr>
            <p:ph type="title"/>
          </p:nvPr>
        </p:nvSpPr>
        <p:spPr>
          <a:xfrm>
            <a:off x="1517220" y="372025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Bevan"/>
              <a:buNone/>
            </a:pPr>
            <a:r>
              <a:rPr lang="fr-FR">
                <a:solidFill>
                  <a:srgbClr val="B7B7B7"/>
                </a:solidFill>
              </a:rPr>
              <a:t>Pourquoi douter ?</a:t>
            </a:r>
            <a:r>
              <a:rPr lang="fr-FR"/>
              <a:t> Google nous ment !</a:t>
            </a: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body" idx="1"/>
          </p:nvPr>
        </p:nvSpPr>
        <p:spPr>
          <a:xfrm>
            <a:off x="6002275" y="1747850"/>
            <a:ext cx="5805300" cy="3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b="0">
                <a:solidFill>
                  <a:srgbClr val="000000"/>
                </a:solidFill>
              </a:rPr>
              <a:t>La Google Leak (mai) nous confirme que :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l’autorité d’un domaine compte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les clics comptent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les scores des Quality raters comptent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les données Chrome comptent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etc.</a:t>
            </a:r>
            <a:endParaRPr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61" name="Google Shape;6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850" y="1298463"/>
            <a:ext cx="4547949" cy="452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061b2f9530_0_0"/>
          <p:cNvSpPr txBox="1">
            <a:spLocks noGrp="1"/>
          </p:cNvSpPr>
          <p:nvPr>
            <p:ph type="title"/>
          </p:nvPr>
        </p:nvSpPr>
        <p:spPr>
          <a:xfrm>
            <a:off x="1517220" y="372025"/>
            <a:ext cx="10290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Bevan"/>
              <a:buNone/>
            </a:pPr>
            <a:r>
              <a:rPr lang="fr-FR">
                <a:solidFill>
                  <a:srgbClr val="B7B7B7"/>
                </a:solidFill>
              </a:rPr>
              <a:t>Pourquoi douter ?</a:t>
            </a:r>
            <a:r>
              <a:rPr lang="fr-FR"/>
              <a:t> Google fait sa police !</a:t>
            </a:r>
            <a:endParaRPr/>
          </a:p>
        </p:txBody>
      </p:sp>
      <p:pic>
        <p:nvPicPr>
          <p:cNvPr id="67" name="Google Shape;67;g3061b2f953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625" y="1516525"/>
            <a:ext cx="6145600" cy="3418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3061b2f9530_0_0"/>
          <p:cNvSpPr txBox="1">
            <a:spLocks noGrp="1"/>
          </p:cNvSpPr>
          <p:nvPr>
            <p:ph type="body" idx="1"/>
          </p:nvPr>
        </p:nvSpPr>
        <p:spPr>
          <a:xfrm>
            <a:off x="6628025" y="1542300"/>
            <a:ext cx="5179500" cy="3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Attention, ça tangue !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IA tsunami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La ressource Google n’est pas inépuisable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Les pénalités ne sont plus ce qu’elles étaient ?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Mais les </a:t>
            </a:r>
            <a:r>
              <a:rPr lang="fr-FR" b="0"/>
              <a:t>gagnants </a:t>
            </a:r>
            <a:r>
              <a:rPr lang="fr-FR" b="0">
                <a:solidFill>
                  <a:srgbClr val="000000"/>
                </a:solidFill>
              </a:rPr>
              <a:t>sont aussi nombreux que les </a:t>
            </a:r>
            <a:r>
              <a:rPr lang="fr-FR" b="0"/>
              <a:t>perdants …</a:t>
            </a:r>
            <a:endParaRPr b="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g302101d23d3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852" y="1298475"/>
            <a:ext cx="4547949" cy="455359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g302101d23d3_0_1"/>
          <p:cNvSpPr txBox="1">
            <a:spLocks noGrp="1"/>
          </p:cNvSpPr>
          <p:nvPr>
            <p:ph type="title"/>
          </p:nvPr>
        </p:nvSpPr>
        <p:spPr>
          <a:xfrm>
            <a:off x="1517220" y="372025"/>
            <a:ext cx="10290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Bevan"/>
              <a:buNone/>
            </a:pPr>
            <a:r>
              <a:rPr lang="fr-FR">
                <a:solidFill>
                  <a:srgbClr val="B7B7B7"/>
                </a:solidFill>
              </a:rPr>
              <a:t>Pourquoi douter ?</a:t>
            </a:r>
            <a:r>
              <a:rPr lang="fr-FR"/>
              <a:t> Les taux de clics baissent</a:t>
            </a:r>
            <a:endParaRPr/>
          </a:p>
        </p:txBody>
      </p:sp>
      <p:sp>
        <p:nvSpPr>
          <p:cNvPr id="75" name="Google Shape;75;g302101d23d3_0_1"/>
          <p:cNvSpPr txBox="1">
            <a:spLocks noGrp="1"/>
          </p:cNvSpPr>
          <p:nvPr>
            <p:ph type="body" idx="1"/>
          </p:nvPr>
        </p:nvSpPr>
        <p:spPr>
          <a:xfrm>
            <a:off x="6002275" y="1747850"/>
            <a:ext cx="5805300" cy="3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Les Serps sont envahies de box Google diverses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Les résultats organiques baissent, voire se retrouvent en page 2</a:t>
            </a:r>
            <a:endParaRPr b="0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fr-FR" b="0">
                <a:solidFill>
                  <a:srgbClr val="000000"/>
                </a:solidFill>
              </a:rPr>
              <a:t>L’internaute trouve sa réponse sans cliquer</a:t>
            </a:r>
            <a:endParaRPr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27E2EBD560BA419F5C7381D72723D7" ma:contentTypeVersion="18" ma:contentTypeDescription="Crée un document." ma:contentTypeScope="" ma:versionID="71a5a14b05ac4b19047a838217f18ae1">
  <xsd:schema xmlns:xsd="http://www.w3.org/2001/XMLSchema" xmlns:xs="http://www.w3.org/2001/XMLSchema" xmlns:p="http://schemas.microsoft.com/office/2006/metadata/properties" xmlns:ns2="72beab11-273f-44ab-bbfa-81e282be5b0a" xmlns:ns3="6e1d1761-c925-4ccb-bbe8-74d398330aa0" targetNamespace="http://schemas.microsoft.com/office/2006/metadata/properties" ma:root="true" ma:fieldsID="942da76e345aaa4c50d0058c65503703" ns2:_="" ns3:_="">
    <xsd:import namespace="72beab11-273f-44ab-bbfa-81e282be5b0a"/>
    <xsd:import namespace="6e1d1761-c925-4ccb-bbe8-74d398330a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beab11-273f-44ab-bbfa-81e282be5b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2a88a7bc-dd1d-4455-ba2a-ce39b09b3b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1d1761-c925-4ccb-bbe8-74d398330aa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bdf5bea-5de6-4b85-968a-62d18c116a67}" ma:internalName="TaxCatchAll" ma:showField="CatchAllData" ma:web="6e1d1761-c925-4ccb-bbe8-74d398330a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e1d1761-c925-4ccb-bbe8-74d398330aa0" xsi:nil="true"/>
    <lcf76f155ced4ddcb4097134ff3c332f xmlns="72beab11-273f-44ab-bbfa-81e282be5b0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30229E-C668-4911-A721-8FDE1541EB2F}"/>
</file>

<file path=customXml/itemProps2.xml><?xml version="1.0" encoding="utf-8"?>
<ds:datastoreItem xmlns:ds="http://schemas.openxmlformats.org/officeDocument/2006/customXml" ds:itemID="{3C171160-7400-4FB2-B71A-04A8C6246906}"/>
</file>

<file path=customXml/itemProps3.xml><?xml version="1.0" encoding="utf-8"?>
<ds:datastoreItem xmlns:ds="http://schemas.openxmlformats.org/officeDocument/2006/customXml" ds:itemID="{9A66FB7D-E82D-4C53-BD2D-BABC0A6935F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</Words>
  <Application>Microsoft Office PowerPoint</Application>
  <PresentationFormat>Grand écran</PresentationFormat>
  <Paragraphs>72</Paragraphs>
  <Slides>17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Calibri</vt:lpstr>
      <vt:lpstr>Bevan</vt:lpstr>
      <vt:lpstr>Quattrocento Sans</vt:lpstr>
      <vt:lpstr>Poppins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Pourquoi douter ? Google nous ment !</vt:lpstr>
      <vt:lpstr>Pourquoi douter ? Google fait sa police !</vt:lpstr>
      <vt:lpstr>Pourquoi douter ? Les taux de clics baissent</vt:lpstr>
      <vt:lpstr>Pourquoi douter ? Google c’est mort</vt:lpstr>
      <vt:lpstr>Pourquoi foncer ?  Acheter son trafic haut de funnel est une folie</vt:lpstr>
      <vt:lpstr>Pourquoi foncer ? Pour croquer vos concurrents</vt:lpstr>
      <vt:lpstr>Pourquoi foncer ?  Sans autorité t’es plus rien !</vt:lpstr>
      <vt:lpstr>Pourquoi foncer ? Les IA génératives</vt:lpstr>
      <vt:lpstr>Pourquoi foncer ? SXO</vt:lpstr>
      <vt:lpstr>Pourquoi foncer ? C’est pas cher !</vt:lpstr>
      <vt:lpstr>Gardons le contact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Pauline Cimerman</dc:creator>
  <cp:lastModifiedBy>Pauline Cimerman</cp:lastModifiedBy>
  <cp:revision>1</cp:revision>
  <dcterms:created xsi:type="dcterms:W3CDTF">2024-09-11T14:02:10Z</dcterms:created>
  <dcterms:modified xsi:type="dcterms:W3CDTF">2024-10-07T15:08:42Z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0x010100A227E2EBD560BA419F5C7381D72723D7</vt:lpwstr>
  </property>
</Properties>
</file>