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Bevan" panose="020B0604020202020204" charset="0"/>
      <p:regular r:id="rId22"/>
      <p: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TREwvI4FxBnuLNOu+TiN+a1Tn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1e926a7c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g301e926a7c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1e926a7c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g301e926a7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" name="Google Shape;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073c6aeb0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073c6aeb0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1e926a7c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g301e926a7c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1e926a7c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g301e926a7c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1e926a7c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g301e926a7c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1e926a7c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g301e926a7c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rge">
  <p:cSld name="Vierg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V1">
  <p:cSld name="Contenu V1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0"/>
          <p:cNvSpPr txBox="1">
            <a:spLocks noGrp="1"/>
          </p:cNvSpPr>
          <p:nvPr>
            <p:ph type="title"/>
          </p:nvPr>
        </p:nvSpPr>
        <p:spPr>
          <a:xfrm>
            <a:off x="1517220" y="372025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  <a:defRPr sz="3200" b="0" i="0" u="none" strike="noStrike" cap="none">
                <a:solidFill>
                  <a:srgbClr val="323F4F"/>
                </a:solidFill>
                <a:latin typeface="Bevan"/>
                <a:ea typeface="Bevan"/>
                <a:cs typeface="Bevan"/>
                <a:sym typeface="Bev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body" idx="1"/>
          </p:nvPr>
        </p:nvSpPr>
        <p:spPr>
          <a:xfrm>
            <a:off x="494939" y="1747838"/>
            <a:ext cx="10290400" cy="377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3425" y="6082207"/>
            <a:ext cx="7648574" cy="775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V2">
  <p:cSld name="Contenu V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body" idx="1"/>
          </p:nvPr>
        </p:nvSpPr>
        <p:spPr>
          <a:xfrm>
            <a:off x="494939" y="1747838"/>
            <a:ext cx="10290400" cy="377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950800" y="338469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  <a:defRPr sz="4000" b="0" i="0" u="none" strike="noStrike" cap="none">
                <a:solidFill>
                  <a:srgbClr val="323F4F"/>
                </a:solidFill>
                <a:latin typeface="Bevan"/>
                <a:ea typeface="Bevan"/>
                <a:cs typeface="Bevan"/>
                <a:sym typeface="Bev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86274" y="6076408"/>
            <a:ext cx="7705725" cy="781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rge">
  <p:cSld name="Vierg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V2">
  <p:cSld name="Contenu V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073c6aeb06_0_25"/>
          <p:cNvSpPr txBox="1">
            <a:spLocks noGrp="1"/>
          </p:cNvSpPr>
          <p:nvPr>
            <p:ph type="body" idx="1"/>
          </p:nvPr>
        </p:nvSpPr>
        <p:spPr>
          <a:xfrm>
            <a:off x="494939" y="1747838"/>
            <a:ext cx="10290300" cy="3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3073c6aeb06_0_25"/>
          <p:cNvSpPr txBox="1">
            <a:spLocks noGrp="1"/>
          </p:cNvSpPr>
          <p:nvPr>
            <p:ph type="title"/>
          </p:nvPr>
        </p:nvSpPr>
        <p:spPr>
          <a:xfrm>
            <a:off x="950800" y="338469"/>
            <a:ext cx="10290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  <a:defRPr sz="4000" b="0" i="0" u="none" strike="noStrike" cap="none">
                <a:solidFill>
                  <a:srgbClr val="323F4F"/>
                </a:solidFill>
                <a:latin typeface="Bevan"/>
                <a:ea typeface="Bevan"/>
                <a:cs typeface="Bevan"/>
                <a:sym typeface="Bev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20" name="Google Shape;20;g3073c6aeb06_0_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86274" y="6076408"/>
            <a:ext cx="7705728" cy="781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">
  <p:cSld name="Chapitre">
    <p:bg>
      <p:bgPr>
        <a:solidFill>
          <a:srgbClr val="F2F2F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073c6aeb06_0_29"/>
          <p:cNvSpPr txBox="1">
            <a:spLocks noGrp="1"/>
          </p:cNvSpPr>
          <p:nvPr>
            <p:ph type="title"/>
          </p:nvPr>
        </p:nvSpPr>
        <p:spPr>
          <a:xfrm>
            <a:off x="838200" y="1549071"/>
            <a:ext cx="10290300" cy="17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3E3E"/>
              </a:buClr>
              <a:buSzPts val="2800"/>
              <a:buFont typeface="Bevan"/>
              <a:buNone/>
              <a:defRPr sz="4800" b="0" i="0" u="none" strike="noStrike" cap="none">
                <a:solidFill>
                  <a:srgbClr val="4E3E3E"/>
                </a:solidFill>
                <a:latin typeface="Bevan"/>
                <a:ea typeface="Bevan"/>
                <a:cs typeface="Bevan"/>
                <a:sym typeface="Bev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23" name="Google Shape;23;g3073c6aeb06_0_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2755" y="6249851"/>
            <a:ext cx="1417816" cy="3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g3073c6aeb06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3511" y="6255657"/>
            <a:ext cx="1750531" cy="38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g3073c6aeb06_0_29"/>
          <p:cNvSpPr txBox="1">
            <a:spLocks noGrp="1"/>
          </p:cNvSpPr>
          <p:nvPr>
            <p:ph type="body" idx="1"/>
          </p:nvPr>
        </p:nvSpPr>
        <p:spPr>
          <a:xfrm>
            <a:off x="838200" y="4181475"/>
            <a:ext cx="76866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23F4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V1">
  <p:cSld name="Contenu V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073c6aeb06_0_34"/>
          <p:cNvSpPr txBox="1">
            <a:spLocks noGrp="1"/>
          </p:cNvSpPr>
          <p:nvPr>
            <p:ph type="title"/>
          </p:nvPr>
        </p:nvSpPr>
        <p:spPr>
          <a:xfrm>
            <a:off x="1517220" y="372025"/>
            <a:ext cx="10290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  <a:defRPr sz="3200" b="0" i="0" u="none" strike="noStrike" cap="none">
                <a:solidFill>
                  <a:srgbClr val="323F4F"/>
                </a:solidFill>
                <a:latin typeface="Bevan"/>
                <a:ea typeface="Bevan"/>
                <a:cs typeface="Bevan"/>
                <a:sym typeface="Bev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g3073c6aeb06_0_34"/>
          <p:cNvSpPr txBox="1">
            <a:spLocks noGrp="1"/>
          </p:cNvSpPr>
          <p:nvPr>
            <p:ph type="body" idx="1"/>
          </p:nvPr>
        </p:nvSpPr>
        <p:spPr>
          <a:xfrm>
            <a:off x="494939" y="1747838"/>
            <a:ext cx="10290300" cy="3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g3073c6aeb06_0_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3425" y="6082207"/>
            <a:ext cx="7648576" cy="775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linkedin.com/in/aurelien-miklas" TargetMode="External"/><Relationship Id="rId5" Type="http://schemas.openxmlformats.org/officeDocument/2006/relationships/hyperlink" Target="https://fr.linkedin.com/company/objectif-papillon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1e926a7c9_0_31"/>
          <p:cNvSpPr txBox="1">
            <a:spLocks noGrp="1"/>
          </p:cNvSpPr>
          <p:nvPr>
            <p:ph type="title"/>
          </p:nvPr>
        </p:nvSpPr>
        <p:spPr>
          <a:xfrm>
            <a:off x="592900" y="372025"/>
            <a:ext cx="11214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/>
              <a:t>IA génératives et menaces : la basse qualité</a:t>
            </a:r>
            <a:endParaRPr/>
          </a:p>
        </p:txBody>
      </p:sp>
      <p:sp>
        <p:nvSpPr>
          <p:cNvPr id="103" name="Google Shape;103;g301e926a7c9_0_31"/>
          <p:cNvSpPr txBox="1">
            <a:spLocks noGrp="1"/>
          </p:cNvSpPr>
          <p:nvPr>
            <p:ph type="body" idx="1"/>
          </p:nvPr>
        </p:nvSpPr>
        <p:spPr>
          <a:xfrm>
            <a:off x="513300" y="1213160"/>
            <a:ext cx="6332400" cy="3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 sz="2000" b="0">
                <a:solidFill>
                  <a:srgbClr val="000000"/>
                </a:solidFill>
              </a:rPr>
              <a:t>L’objectif reste de proposer un contenu objectivement bien meilleur que celui des concurrents :</a:t>
            </a:r>
            <a:endParaRPr sz="2000" b="0">
              <a:solidFill>
                <a:srgbClr val="000000"/>
              </a:solidFill>
            </a:endParaRPr>
          </a:p>
          <a:p>
            <a:pPr marL="4191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scores comportement</a:t>
            </a:r>
            <a:endParaRPr sz="2000" b="0">
              <a:solidFill>
                <a:srgbClr val="000000"/>
              </a:solidFill>
            </a:endParaRPr>
          </a:p>
          <a:p>
            <a:pPr marL="419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score UX (satisfaction)</a:t>
            </a:r>
            <a:endParaRPr sz="2000" b="0">
              <a:solidFill>
                <a:srgbClr val="000000"/>
              </a:solidFill>
            </a:endParaRPr>
          </a:p>
          <a:p>
            <a:pPr marL="419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scores quality raters</a:t>
            </a:r>
            <a:endParaRPr sz="2000" b="0">
              <a:solidFill>
                <a:srgbClr val="000000"/>
              </a:solidFill>
            </a:endParaRPr>
          </a:p>
        </p:txBody>
      </p:sp>
      <p:pic>
        <p:nvPicPr>
          <p:cNvPr id="104" name="Google Shape;104;g301e926a7c9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8100" y="1287925"/>
            <a:ext cx="4706949" cy="47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01e926a7c9_0_31"/>
          <p:cNvSpPr txBox="1"/>
          <p:nvPr/>
        </p:nvSpPr>
        <p:spPr>
          <a:xfrm>
            <a:off x="494939" y="6088559"/>
            <a:ext cx="9118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592900" y="372025"/>
            <a:ext cx="11214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/>
              <a:t>Prompter est un jeu de rôle</a:t>
            </a:r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1"/>
          </p:nvPr>
        </p:nvSpPr>
        <p:spPr>
          <a:xfrm>
            <a:off x="6224116" y="1346745"/>
            <a:ext cx="5875421" cy="443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 sz="2000" b="0">
                <a:solidFill>
                  <a:srgbClr val="000000"/>
                </a:solidFill>
              </a:rPr>
              <a:t>L’IA générative devient un </a:t>
            </a:r>
            <a:r>
              <a:rPr lang="fr-FR" sz="2000">
                <a:solidFill>
                  <a:srgbClr val="000000"/>
                </a:solidFill>
              </a:rPr>
              <a:t>personnage avec son domaine d’expertise et son audience </a:t>
            </a:r>
            <a:r>
              <a:rPr lang="fr-FR" sz="2000" b="0">
                <a:solidFill>
                  <a:srgbClr val="000000"/>
                </a:solidFill>
              </a:rPr>
              <a:t>spécifiques  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Donne une ligne directrice qui maintient la cohérence des échanges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Contextualise ses réponses selon un champ de compétences clair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Adapte le ton et le registre de langage à la cible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Anticipe des sujets connexes ou alternatifs qui enrichissent votre réflexion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Réduit les aller-retours et les erreurs d’interprétation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 sz="2000" b="0">
                <a:solidFill>
                  <a:srgbClr val="000000"/>
                </a:solidFill>
              </a:rPr>
              <a:t>…Un personnage à contrarier et maltraiter.</a:t>
            </a:r>
            <a:endParaRPr sz="2000" b="0">
              <a:solidFill>
                <a:srgbClr val="000000"/>
              </a:solidFill>
            </a:endParaRPr>
          </a:p>
        </p:txBody>
      </p:sp>
      <p:pic>
        <p:nvPicPr>
          <p:cNvPr id="112" name="Google Shape;112;p13" descr="Quels sont les métiers en tension en France 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63" y="1804653"/>
            <a:ext cx="6003537" cy="2815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"/>
          <p:cNvSpPr txBox="1"/>
          <p:nvPr/>
        </p:nvSpPr>
        <p:spPr>
          <a:xfrm>
            <a:off x="494939" y="6088559"/>
            <a:ext cx="9118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69" y="470637"/>
            <a:ext cx="4431401" cy="1495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592900" y="372025"/>
            <a:ext cx="11214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/>
              <a:t>Exemple : collectez et analysez</a:t>
            </a:r>
            <a:br>
              <a:rPr lang="fr-FR"/>
            </a:br>
            <a:r>
              <a:rPr lang="fr-FR"/>
              <a:t>la data concurrente</a:t>
            </a:r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9277673" y="1867904"/>
            <a:ext cx="2669710" cy="15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 sz="1800" b="0">
                <a:solidFill>
                  <a:srgbClr val="000000"/>
                </a:solidFill>
              </a:rPr>
              <a:t>Une base de travail à s’approprier, remixer, injecter dans de nouveaux prompts.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 sz="1800">
                <a:solidFill>
                  <a:srgbClr val="000000"/>
                </a:solidFill>
              </a:rPr>
              <a:t>Mais pas très original…</a:t>
            </a:r>
            <a:endParaRPr/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617" y="2060172"/>
            <a:ext cx="4356705" cy="43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6105" y="2168106"/>
            <a:ext cx="3869550" cy="409751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/>
          <p:nvPr/>
        </p:nvSpPr>
        <p:spPr>
          <a:xfrm>
            <a:off x="494939" y="6088559"/>
            <a:ext cx="9118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592900" y="372025"/>
            <a:ext cx="11214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/>
              <a:t>Transformez les contenus</a:t>
            </a:r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body" idx="1"/>
          </p:nvPr>
        </p:nvSpPr>
        <p:spPr>
          <a:xfrm>
            <a:off x="460760" y="1135525"/>
            <a:ext cx="10024360" cy="406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 sz="1800">
                <a:solidFill>
                  <a:srgbClr val="000000"/>
                </a:solidFill>
              </a:rPr>
              <a:t>Collectez et analysez la data concurrente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fr-FR" sz="1800" b="0">
                <a:solidFill>
                  <a:srgbClr val="000000"/>
                </a:solidFill>
              </a:rPr>
              <a:t>outils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fr-FR" sz="1800" b="0">
                <a:solidFill>
                  <a:srgbClr val="000000"/>
                </a:solidFill>
              </a:rPr>
              <a:t>scrap de Serp (récupération de titles, de Hn, d’intentions de recherche, d’entités nommées...)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 sz="1800">
                <a:solidFill>
                  <a:srgbClr val="000000"/>
                </a:solidFill>
              </a:rPr>
              <a:t>Récoltez et transformez du contenu existant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fr-FR" sz="1800" b="0">
                <a:solidFill>
                  <a:srgbClr val="000000"/>
                </a:solidFill>
              </a:rPr>
              <a:t>vidéos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fr-FR" sz="1800" b="0">
                <a:solidFill>
                  <a:srgbClr val="000000"/>
                </a:solidFill>
              </a:rPr>
              <a:t>trancripts de réunions, de conversations...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fr-FR" sz="1800" b="0">
                <a:solidFill>
                  <a:srgbClr val="000000"/>
                </a:solidFill>
              </a:rPr>
              <a:t>questionnaires satisfactions, retours et avis clients, docs techniques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fr-FR" sz="1800" b="0">
                <a:solidFill>
                  <a:srgbClr val="000000"/>
                </a:solidFill>
              </a:rPr>
              <a:t>anciens contenus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fr-FR" sz="1800" b="0">
                <a:solidFill>
                  <a:srgbClr val="000000"/>
                </a:solidFill>
              </a:rPr>
              <a:t>etc.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494939" y="6088559"/>
            <a:ext cx="9118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1e926a7c9_0_6"/>
          <p:cNvSpPr txBox="1">
            <a:spLocks noGrp="1"/>
          </p:cNvSpPr>
          <p:nvPr>
            <p:ph type="title"/>
          </p:nvPr>
        </p:nvSpPr>
        <p:spPr>
          <a:xfrm>
            <a:off x="592900" y="372025"/>
            <a:ext cx="11214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/>
              <a:t>Relecture et vérifications : soyez exigeants</a:t>
            </a:r>
            <a:endParaRPr/>
          </a:p>
        </p:txBody>
      </p:sp>
      <p:sp>
        <p:nvSpPr>
          <p:cNvPr id="136" name="Google Shape;136;g301e926a7c9_0_6"/>
          <p:cNvSpPr txBox="1">
            <a:spLocks noGrp="1"/>
          </p:cNvSpPr>
          <p:nvPr>
            <p:ph type="body" idx="1"/>
          </p:nvPr>
        </p:nvSpPr>
        <p:spPr>
          <a:xfrm>
            <a:off x="513300" y="1374525"/>
            <a:ext cx="6332400" cy="3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fr-FR" sz="2000" b="0">
                <a:solidFill>
                  <a:srgbClr val="000000"/>
                </a:solidFill>
              </a:rPr>
              <a:t>La production de contenu avec l’IA n’est pas un problème en soi.</a:t>
            </a:r>
            <a:endParaRPr sz="2000" b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000">
                <a:solidFill>
                  <a:srgbClr val="000000"/>
                </a:solidFill>
              </a:rPr>
              <a:t>Soyez hyper-exigeants sur le résultat rendu !</a:t>
            </a:r>
            <a:endParaRPr sz="2000">
              <a:solidFill>
                <a:srgbClr val="000000"/>
              </a:solidFill>
            </a:endParaRPr>
          </a:p>
          <a:p>
            <a:pPr marL="4191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exactitude de l’information et contresens</a:t>
            </a:r>
            <a:endParaRPr/>
          </a:p>
          <a:p>
            <a:pPr marL="419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tics d’écriture</a:t>
            </a:r>
            <a:endParaRPr sz="2000" b="0">
              <a:solidFill>
                <a:srgbClr val="000000"/>
              </a:solidFill>
            </a:endParaRPr>
          </a:p>
          <a:p>
            <a:pPr marL="419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richesse du vocabulaire</a:t>
            </a:r>
            <a:endParaRPr sz="2000" b="0">
              <a:solidFill>
                <a:srgbClr val="000000"/>
              </a:solidFill>
            </a:endParaRPr>
          </a:p>
          <a:p>
            <a:pPr marL="419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intérêt du propos, pertinence</a:t>
            </a:r>
            <a:endParaRPr sz="2000" b="0">
              <a:solidFill>
                <a:srgbClr val="000000"/>
              </a:solidFill>
            </a:endParaRPr>
          </a:p>
          <a:p>
            <a:pPr marL="419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originalité</a:t>
            </a:r>
            <a:endParaRPr sz="2000" b="0">
              <a:solidFill>
                <a:srgbClr val="000000"/>
              </a:solidFill>
            </a:endParaRPr>
          </a:p>
        </p:txBody>
      </p:sp>
      <p:pic>
        <p:nvPicPr>
          <p:cNvPr id="137" name="Google Shape;137;g301e926a7c9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784" y="1374525"/>
            <a:ext cx="4395312" cy="37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01e926a7c9_0_6"/>
          <p:cNvSpPr txBox="1"/>
          <p:nvPr/>
        </p:nvSpPr>
        <p:spPr>
          <a:xfrm>
            <a:off x="494939" y="6088559"/>
            <a:ext cx="9118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592900" y="372025"/>
            <a:ext cx="11214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/>
              <a:t>Il n’y a pas que le contenu dans le SEO</a:t>
            </a:r>
            <a:endParaRPr/>
          </a:p>
        </p:txBody>
      </p:sp>
      <p:pic>
        <p:nvPicPr>
          <p:cNvPr id="144" name="Google Shape;1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26" y="1202494"/>
            <a:ext cx="4679527" cy="546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>
            <a:spLocks noGrp="1"/>
          </p:cNvSpPr>
          <p:nvPr>
            <p:ph type="body" idx="1"/>
          </p:nvPr>
        </p:nvSpPr>
        <p:spPr>
          <a:xfrm>
            <a:off x="5692588" y="1687859"/>
            <a:ext cx="5853953" cy="3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 sz="2000" b="0">
                <a:solidFill>
                  <a:srgbClr val="000000"/>
                </a:solidFill>
              </a:rPr>
              <a:t>Avec les GPTs Schema Markup Creator ou Schema Markup Generator, trouvez les données structurées adaptées à votre activité 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E-commerce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Formations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Evénementiel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Tourisme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Services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Etc. </a:t>
            </a:r>
            <a:endParaRPr sz="2000" b="0">
              <a:solidFill>
                <a:srgbClr val="000000"/>
              </a:solidFill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494939" y="6088559"/>
            <a:ext cx="9118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950800" y="338469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endParaRPr/>
          </a:p>
        </p:txBody>
      </p:sp>
      <p:pic>
        <p:nvPicPr>
          <p:cNvPr id="152" name="Google Shape;15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2530350" y="2610376"/>
            <a:ext cx="7131300" cy="1637247"/>
          </a:xfrm>
          <a:prstGeom prst="rect">
            <a:avLst/>
          </a:prstGeom>
          <a:solidFill>
            <a:srgbClr val="FFFFFF">
              <a:alpha val="6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 sz="4000" b="0" i="0" u="none" strike="noStrike" cap="none">
                <a:solidFill>
                  <a:srgbClr val="323F4F"/>
                </a:solidFill>
                <a:latin typeface="Bevan"/>
                <a:ea typeface="Bevan"/>
                <a:cs typeface="Bevan"/>
                <a:sym typeface="Bevan"/>
              </a:rPr>
              <a:t>Vers l’infini…..</a:t>
            </a:r>
            <a:br>
              <a:rPr lang="fr-FR" sz="4000" b="0" i="0" u="none" strike="noStrike" cap="none">
                <a:solidFill>
                  <a:srgbClr val="323F4F"/>
                </a:solidFill>
                <a:latin typeface="Bevan"/>
                <a:ea typeface="Bevan"/>
                <a:cs typeface="Bevan"/>
                <a:sym typeface="Bevan"/>
              </a:rPr>
            </a:br>
            <a:r>
              <a:rPr lang="fr-FR" sz="4000" b="0" i="0" u="none" strike="noStrike" cap="none">
                <a:solidFill>
                  <a:srgbClr val="323F4F"/>
                </a:solidFill>
                <a:latin typeface="Bevan"/>
                <a:ea typeface="Bevan"/>
                <a:cs typeface="Bevan"/>
                <a:sym typeface="Bevan"/>
              </a:rPr>
              <a:t>et au-delà 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7063"/>
            <a:ext cx="12192000" cy="56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8651171" y="1739939"/>
            <a:ext cx="3738053" cy="84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Coût énergétique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5966203" y="4507611"/>
            <a:ext cx="4912276" cy="84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Valeur de l’information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729572" y="1210770"/>
            <a:ext cx="4912276" cy="84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Gain de productivité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2393960" y="2526820"/>
            <a:ext cx="491227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Apprentissage et formation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6616336" y="3656154"/>
            <a:ext cx="49122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Business model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812092" y="3298078"/>
            <a:ext cx="2074543" cy="84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Erreurs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592900" y="372025"/>
            <a:ext cx="11214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/>
              <a:t>Pour aller plus loin</a:t>
            </a:r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1100950" y="5206156"/>
            <a:ext cx="101985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 b="1" i="0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Pour recevoir la prez, pour échanger </a:t>
            </a:r>
            <a:r>
              <a:rPr lang="fr-FR">
                <a:solidFill>
                  <a:srgbClr val="000000"/>
                </a:solidFill>
              </a:rPr>
              <a:t>:</a:t>
            </a:r>
            <a:br>
              <a:rPr lang="fr-FR" b="1" i="0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fr-FR" b="0" i="0" u="sng" strike="noStrike">
                <a:solidFill>
                  <a:srgbClr val="0563C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laurent@lamandrette.com </a:t>
            </a:r>
            <a:r>
              <a:rPr lang="fr-FR" b="0" i="0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</a:t>
            </a:r>
            <a:r>
              <a:rPr lang="fr-FR" b="0" i="0" strike="noStrike">
                <a:solidFill>
                  <a:srgbClr val="0563C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b="0" i="0" u="sng" strike="noStrike">
                <a:solidFill>
                  <a:srgbClr val="0563C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a.miklas@objectifpapillon.fr</a:t>
            </a:r>
            <a:endParaRPr b="0" u="sng">
              <a:solidFill>
                <a:srgbClr val="000000"/>
              </a:solidFill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334225" y="1721150"/>
            <a:ext cx="489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Newsletter</a:t>
            </a:r>
            <a:endParaRPr sz="24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Mandrette</a:t>
            </a:r>
            <a:endParaRPr sz="24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(4 à 5/an)</a:t>
            </a:r>
            <a:endParaRPr/>
          </a:p>
        </p:txBody>
      </p:sp>
      <p:pic>
        <p:nvPicPr>
          <p:cNvPr id="172" name="Google Shape;17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334" y="2940478"/>
            <a:ext cx="14668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125" y="3160837"/>
            <a:ext cx="882300" cy="8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>
            <a:off x="5760100" y="1874450"/>
            <a:ext cx="48912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>
                <a:latin typeface="Quattrocento Sans"/>
                <a:ea typeface="Quattrocento Sans"/>
                <a:cs typeface="Quattrocento Sans"/>
                <a:sym typeface="Quattrocento Sans"/>
              </a:rPr>
              <a:t>Objectif Papillon</a:t>
            </a:r>
            <a:endParaRPr sz="24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>
                <a:latin typeface="Quattrocento Sans"/>
                <a:ea typeface="Quattrocento Sans"/>
                <a:cs typeface="Quattrocento Sans"/>
                <a:sym typeface="Quattrocento Sans"/>
              </a:rPr>
              <a:t>sur LinkedIn</a:t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7529400" y="2940350"/>
            <a:ext cx="2470200" cy="1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5"/>
              </a:rPr>
              <a:t>Notre page</a:t>
            </a:r>
            <a:endParaRPr sz="24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6"/>
              </a:rPr>
              <a:t>Aurélien Miklas</a:t>
            </a:r>
            <a:endParaRPr sz="2400"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F4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" descr="Une image contenant Visage humain, sourire, portrait, habits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t="11207" b="14027"/>
          <a:stretch/>
        </p:blipFill>
        <p:spPr>
          <a:xfrm>
            <a:off x="1581815" y="1492651"/>
            <a:ext cx="4514185" cy="337020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 txBox="1"/>
          <p:nvPr/>
        </p:nvSpPr>
        <p:spPr>
          <a:xfrm>
            <a:off x="2974813" y="4780574"/>
            <a:ext cx="17281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Laurent Peyrat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La Mandrette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7395595" y="4780574"/>
            <a:ext cx="1930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Aurélien Miklas</a:t>
            </a:r>
            <a:br>
              <a:rPr lang="fr-FR"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-FR"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Objectif Papillon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2" descr="Une image contenant cercle, noir et blanc, vortex, spirale&#10;&#10;Description générée automatiquement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>
            <a:off x="2736695" y="23812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 descr="Une image contenant Visage humain, habits, homme, sourir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l="14101" t="12839" r="12617" b="15425"/>
          <a:stretch/>
        </p:blipFill>
        <p:spPr>
          <a:xfrm>
            <a:off x="6667232" y="1548472"/>
            <a:ext cx="3324003" cy="325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15" y="2020824"/>
            <a:ext cx="3775166" cy="429425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517220" y="372025"/>
            <a:ext cx="10290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/>
              <a:t>La Mandrette</a:t>
            </a:r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5321808" y="1900948"/>
            <a:ext cx="6485712" cy="416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fr-FR" sz="2000" b="0">
                <a:solidFill>
                  <a:srgbClr val="000000"/>
                </a:solidFill>
              </a:rPr>
              <a:t>Agence toulousaine 100 % SEO créée en 2016.</a:t>
            </a:r>
            <a:br>
              <a:rPr lang="fr-FR" sz="2000" b="0">
                <a:solidFill>
                  <a:srgbClr val="000000"/>
                </a:solidFill>
              </a:rPr>
            </a:br>
            <a:r>
              <a:rPr lang="fr-FR" sz="2000" b="0">
                <a:solidFill>
                  <a:srgbClr val="000000"/>
                </a:solidFill>
              </a:rPr>
              <a:t>La </a:t>
            </a:r>
            <a:r>
              <a:rPr lang="fr-FR" sz="2000" b="0" i="1">
                <a:solidFill>
                  <a:srgbClr val="000000"/>
                </a:solidFill>
              </a:rPr>
              <a:t>mandreta</a:t>
            </a:r>
            <a:r>
              <a:rPr lang="fr-FR" sz="2000" b="0">
                <a:solidFill>
                  <a:srgbClr val="000000"/>
                </a:solidFill>
              </a:rPr>
              <a:t>, petite renarde occitane héroïne de nombreux contes, lui prête son nom.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12573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fr-FR" sz="2000" b="0">
                <a:solidFill>
                  <a:srgbClr val="000000"/>
                </a:solidFill>
              </a:rPr>
              <a:t>Sur-mesure</a:t>
            </a:r>
            <a:endParaRPr/>
          </a:p>
          <a:p>
            <a:pPr marL="12573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fr-FR" sz="2000" b="0">
                <a:solidFill>
                  <a:srgbClr val="000000"/>
                </a:solidFill>
              </a:rPr>
              <a:t>Performance</a:t>
            </a:r>
            <a:endParaRPr/>
          </a:p>
          <a:p>
            <a:pPr marL="12573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fr-FR" sz="2000" b="0">
                <a:solidFill>
                  <a:srgbClr val="000000"/>
                </a:solidFill>
              </a:rPr>
              <a:t>Cohérence</a:t>
            </a:r>
            <a:endParaRPr/>
          </a:p>
          <a:p>
            <a:pPr marL="12573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fr-FR" sz="2000" b="0">
                <a:solidFill>
                  <a:srgbClr val="000000"/>
                </a:solidFill>
              </a:rPr>
              <a:t>Transparence</a:t>
            </a:r>
            <a:endParaRPr/>
          </a:p>
          <a:p>
            <a:pPr marL="12573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fr-FR" sz="2000" b="0">
                <a:solidFill>
                  <a:srgbClr val="000000"/>
                </a:solidFill>
              </a:rPr>
              <a:t>Application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000" b="0">
              <a:solidFill>
                <a:srgbClr val="000000"/>
              </a:solidFill>
            </a:endParaRPr>
          </a:p>
        </p:txBody>
      </p:sp>
      <p:pic>
        <p:nvPicPr>
          <p:cNvPr id="51" name="Google Shape;51;p5" descr="Une image contenant Graphique, conception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207" y="192146"/>
            <a:ext cx="1425338" cy="142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3073c6aeb06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2395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1e926a7c9_0_43"/>
          <p:cNvSpPr txBox="1">
            <a:spLocks noGrp="1"/>
          </p:cNvSpPr>
          <p:nvPr>
            <p:ph type="title"/>
          </p:nvPr>
        </p:nvSpPr>
        <p:spPr>
          <a:xfrm>
            <a:off x="1517220" y="372025"/>
            <a:ext cx="10290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/>
              <a:t>L’IA chez Google</a:t>
            </a:r>
            <a:endParaRPr/>
          </a:p>
        </p:txBody>
      </p:sp>
      <p:sp>
        <p:nvSpPr>
          <p:cNvPr id="62" name="Google Shape;62;g301e926a7c9_0_43"/>
          <p:cNvSpPr txBox="1">
            <a:spLocks noGrp="1"/>
          </p:cNvSpPr>
          <p:nvPr>
            <p:ph type="body" idx="1"/>
          </p:nvPr>
        </p:nvSpPr>
        <p:spPr>
          <a:xfrm>
            <a:off x="6096000" y="1336762"/>
            <a:ext cx="5601061" cy="3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fr-FR" b="0">
                <a:solidFill>
                  <a:srgbClr val="000000"/>
                </a:solidFill>
              </a:rPr>
              <a:t>Exemples d’algorithmes en place :</a:t>
            </a:r>
            <a:endParaRPr b="0" i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>
                <a:solidFill>
                  <a:srgbClr val="000000"/>
                </a:solidFill>
              </a:rPr>
              <a:t>Rankbain</a:t>
            </a:r>
            <a:r>
              <a:rPr lang="fr-FR" b="1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b="0">
                <a:solidFill>
                  <a:srgbClr val="000000"/>
                </a:solidFill>
              </a:rPr>
              <a:t>intentions de recherche</a:t>
            </a:r>
            <a:r>
              <a:rPr lang="fr-FR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>
                <a:solidFill>
                  <a:srgbClr val="000000"/>
                </a:solidFill>
              </a:rPr>
              <a:t>Bert</a:t>
            </a:r>
            <a:r>
              <a:rPr lang="fr-FR" b="0">
                <a:solidFill>
                  <a:srgbClr val="000000"/>
                </a:solidFill>
              </a:rPr>
              <a:t> </a:t>
            </a:r>
            <a:r>
              <a:rPr lang="fr-FR" b="0" i="0">
                <a:solidFill>
                  <a:srgbClr val="000000"/>
                </a:solidFill>
              </a:rPr>
              <a:t>compréhension des relations entre les mots dans un document</a:t>
            </a:r>
            <a:endParaRPr b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>
                <a:solidFill>
                  <a:srgbClr val="000000"/>
                </a:solidFill>
              </a:rPr>
              <a:t>Crawl prédictif </a:t>
            </a:r>
            <a:r>
              <a:rPr lang="fr-FR" b="0">
                <a:solidFill>
                  <a:srgbClr val="000000"/>
                </a:solidFill>
              </a:rPr>
              <a:t>détermination a priori de l’intérêt des pages</a:t>
            </a:r>
            <a:endParaRPr b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fr-FR">
                <a:solidFill>
                  <a:srgbClr val="000000"/>
                </a:solidFill>
              </a:rPr>
              <a:t>Google SGE </a:t>
            </a:r>
            <a:r>
              <a:rPr lang="fr-FR" b="0">
                <a:solidFill>
                  <a:srgbClr val="000000"/>
                </a:solidFill>
              </a:rPr>
              <a:t>la fin de la liste de liens ?</a:t>
            </a:r>
            <a:endParaRPr b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fr-FR" b="0">
                <a:solidFill>
                  <a:srgbClr val="000000"/>
                </a:solidFill>
              </a:rPr>
              <a:t>Etc.</a:t>
            </a:r>
            <a:endParaRPr b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63" name="Google Shape;63;g301e926a7c9_0_43"/>
          <p:cNvSpPr txBox="1"/>
          <p:nvPr/>
        </p:nvSpPr>
        <p:spPr>
          <a:xfrm>
            <a:off x="494939" y="6088559"/>
            <a:ext cx="9118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</a:t>
            </a:r>
            <a:endParaRPr/>
          </a:p>
        </p:txBody>
      </p:sp>
      <p:pic>
        <p:nvPicPr>
          <p:cNvPr id="64" name="Google Shape;64;g301e926a7c9_0_43" descr="Une image contenant rue, plein air, ville, bâtimen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l="28233" r="7766"/>
          <a:stretch/>
        </p:blipFill>
        <p:spPr>
          <a:xfrm>
            <a:off x="494939" y="1336762"/>
            <a:ext cx="5201919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1e926a7c9_0_37"/>
          <p:cNvSpPr txBox="1">
            <a:spLocks noGrp="1"/>
          </p:cNvSpPr>
          <p:nvPr>
            <p:ph type="title"/>
          </p:nvPr>
        </p:nvSpPr>
        <p:spPr>
          <a:xfrm>
            <a:off x="1517220" y="372025"/>
            <a:ext cx="10290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/>
              <a:t>L’IA chez Google</a:t>
            </a:r>
            <a:endParaRPr/>
          </a:p>
        </p:txBody>
      </p:sp>
      <p:sp>
        <p:nvSpPr>
          <p:cNvPr id="70" name="Google Shape;70;g301e926a7c9_0_37"/>
          <p:cNvSpPr txBox="1">
            <a:spLocks noGrp="1"/>
          </p:cNvSpPr>
          <p:nvPr>
            <p:ph type="body" idx="1"/>
          </p:nvPr>
        </p:nvSpPr>
        <p:spPr>
          <a:xfrm>
            <a:off x="4425300" y="1287924"/>
            <a:ext cx="7224900" cy="435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fr-FR" b="0">
                <a:solidFill>
                  <a:srgbClr val="000000"/>
                </a:solidFill>
              </a:rPr>
              <a:t>Gemini (et la concurrence !)</a:t>
            </a:r>
            <a:endParaRPr b="0" i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b="0">
                <a:solidFill>
                  <a:srgbClr val="000000"/>
                </a:solidFill>
              </a:rPr>
              <a:t>Changements dans  la façon de rechercher l’information</a:t>
            </a:r>
            <a:endParaRPr b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b="0">
                <a:solidFill>
                  <a:srgbClr val="000000"/>
                </a:solidFill>
              </a:rPr>
              <a:t>Les moteurs ont supplanté les annuaires de sites web</a:t>
            </a:r>
            <a:endParaRPr b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b="0">
                <a:solidFill>
                  <a:srgbClr val="000000"/>
                </a:solidFill>
              </a:rPr>
              <a:t>Les réponses de l’IA vont-elle prendre la place des moteurs ?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Courier New"/>
              <a:buChar char="o"/>
            </a:pPr>
            <a:r>
              <a:rPr lang="fr-FR">
                <a:solidFill>
                  <a:srgbClr val="000000"/>
                </a:solidFill>
              </a:rPr>
              <a:t>E</a:t>
            </a:r>
            <a:r>
              <a:rPr lang="fr-FR" b="0">
                <a:solidFill>
                  <a:srgbClr val="000000"/>
                </a:solidFill>
              </a:rPr>
              <a:t>volution des usages</a:t>
            </a:r>
            <a:endParaRPr>
              <a:solidFill>
                <a:srgbClr val="000000"/>
              </a:solidFill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Courier New"/>
              <a:buChar char="o"/>
            </a:pPr>
            <a:r>
              <a:rPr lang="fr-FR" b="0">
                <a:solidFill>
                  <a:srgbClr val="000000"/>
                </a:solidFill>
              </a:rPr>
              <a:t>Business models</a:t>
            </a:r>
            <a:endParaRPr b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71" name="Google Shape;71;g301e926a7c9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475" y="1382501"/>
            <a:ext cx="3778111" cy="37733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01e926a7c9_0_37"/>
          <p:cNvSpPr txBox="1"/>
          <p:nvPr/>
        </p:nvSpPr>
        <p:spPr>
          <a:xfrm>
            <a:off x="494939" y="6088559"/>
            <a:ext cx="9118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1e926a7c9_0_24"/>
          <p:cNvSpPr txBox="1">
            <a:spLocks noGrp="1"/>
          </p:cNvSpPr>
          <p:nvPr>
            <p:ph type="title"/>
          </p:nvPr>
        </p:nvSpPr>
        <p:spPr>
          <a:xfrm>
            <a:off x="1517220" y="372025"/>
            <a:ext cx="10290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/>
              <a:t>IA génératives et menaces : les spammeurs</a:t>
            </a:r>
            <a:endParaRPr/>
          </a:p>
        </p:txBody>
      </p:sp>
      <p:pic>
        <p:nvPicPr>
          <p:cNvPr id="78" name="Google Shape;78;g301e926a7c9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2750" y="1335650"/>
            <a:ext cx="3188526" cy="31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301e926a7c9_0_24"/>
          <p:cNvSpPr txBox="1">
            <a:spLocks noGrp="1"/>
          </p:cNvSpPr>
          <p:nvPr>
            <p:ph type="body" idx="1"/>
          </p:nvPr>
        </p:nvSpPr>
        <p:spPr>
          <a:xfrm>
            <a:off x="494950" y="1335650"/>
            <a:ext cx="7414500" cy="2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000" b="0">
                <a:solidFill>
                  <a:srgbClr val="000000"/>
                </a:solidFill>
              </a:rPr>
              <a:t>Les IA rendent encore plus facile le spam, notamment l’édition de sites web de niche concurrents des vrais e-commerçants, par exemple.</a:t>
            </a:r>
            <a:endParaRPr sz="2000" b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000" b="0">
                <a:solidFill>
                  <a:srgbClr val="000000"/>
                </a:solidFill>
              </a:rPr>
              <a:t>Business models 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Affiliation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Dropshipping</a:t>
            </a:r>
            <a:endParaRPr sz="2000" b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Vente de liens…</a:t>
            </a:r>
            <a:endParaRPr sz="2000" b="0">
              <a:solidFill>
                <a:srgbClr val="000000"/>
              </a:solidFill>
            </a:endParaRPr>
          </a:p>
        </p:txBody>
      </p:sp>
      <p:sp>
        <p:nvSpPr>
          <p:cNvPr id="80" name="Google Shape;80;g301e926a7c9_0_24"/>
          <p:cNvSpPr txBox="1">
            <a:spLocks noGrp="1"/>
          </p:cNvSpPr>
          <p:nvPr>
            <p:ph type="body" idx="1"/>
          </p:nvPr>
        </p:nvSpPr>
        <p:spPr>
          <a:xfrm>
            <a:off x="494950" y="4425850"/>
            <a:ext cx="7414500" cy="16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lang="fr-FR" sz="2000" b="0">
                <a:solidFill>
                  <a:srgbClr val="000000"/>
                </a:solidFill>
              </a:rPr>
              <a:t>Facilité de mise en ligne d’une grande quantité de contenu</a:t>
            </a:r>
            <a:endParaRPr sz="2000" b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lang="fr-FR" sz="2000" b="0">
                <a:solidFill>
                  <a:srgbClr val="000000"/>
                </a:solidFill>
              </a:rPr>
              <a:t>Souplesse et adaptation des SEO spammeurs</a:t>
            </a:r>
            <a:endParaRPr sz="2000" b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lang="fr-FR" sz="2000" b="0">
                <a:solidFill>
                  <a:srgbClr val="000000"/>
                </a:solidFill>
              </a:rPr>
              <a:t>Réaction de Google (toujours plus d’autorité).</a:t>
            </a:r>
            <a:endParaRPr sz="2000" b="0">
              <a:solidFill>
                <a:srgbClr val="000000"/>
              </a:solidFill>
            </a:endParaRPr>
          </a:p>
        </p:txBody>
      </p:sp>
      <p:sp>
        <p:nvSpPr>
          <p:cNvPr id="81" name="Google Shape;81;g301e926a7c9_0_24"/>
          <p:cNvSpPr txBox="1"/>
          <p:nvPr/>
        </p:nvSpPr>
        <p:spPr>
          <a:xfrm>
            <a:off x="494939" y="6088559"/>
            <a:ext cx="9118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1e926a7c9_0_15"/>
          <p:cNvSpPr txBox="1">
            <a:spLocks noGrp="1"/>
          </p:cNvSpPr>
          <p:nvPr>
            <p:ph type="title"/>
          </p:nvPr>
        </p:nvSpPr>
        <p:spPr>
          <a:xfrm>
            <a:off x="702925" y="372025"/>
            <a:ext cx="11104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/>
              <a:t>IA génératives et menaces :</a:t>
            </a:r>
            <a:br>
              <a:rPr lang="fr-FR"/>
            </a:br>
            <a:r>
              <a:rPr lang="fr-FR"/>
              <a:t>la réaction de Google</a:t>
            </a:r>
            <a:endParaRPr/>
          </a:p>
        </p:txBody>
      </p:sp>
      <p:sp>
        <p:nvSpPr>
          <p:cNvPr id="87" name="Google Shape;87;g301e926a7c9_0_15"/>
          <p:cNvSpPr txBox="1">
            <a:spLocks noGrp="1"/>
          </p:cNvSpPr>
          <p:nvPr>
            <p:ph type="body" idx="1"/>
          </p:nvPr>
        </p:nvSpPr>
        <p:spPr>
          <a:xfrm>
            <a:off x="647347" y="1767993"/>
            <a:ext cx="7414500" cy="3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000" b="0">
                <a:solidFill>
                  <a:srgbClr val="000000"/>
                </a:solidFill>
              </a:rPr>
              <a:t>Google a, depuis ses débuts, un temps de retard contre le spam, mais il n’abandonne jamais :</a:t>
            </a:r>
            <a:endParaRPr sz="2000" b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Filtres anti-triche avec effets de bord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« Lâchers » de filtres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000" b="0">
                <a:solidFill>
                  <a:srgbClr val="000000"/>
                </a:solidFill>
              </a:rPr>
              <a:t>Sites gouvernementaux toujours plus présents</a:t>
            </a:r>
            <a:endParaRPr sz="2000" b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b="0">
              <a:solidFill>
                <a:srgbClr val="000000"/>
              </a:solidFill>
            </a:endParaRPr>
          </a:p>
        </p:txBody>
      </p:sp>
      <p:pic>
        <p:nvPicPr>
          <p:cNvPr id="88" name="Google Shape;88;g301e926a7c9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1847" y="1287925"/>
            <a:ext cx="3977752" cy="41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301e926a7c9_0_15"/>
          <p:cNvSpPr txBox="1"/>
          <p:nvPr/>
        </p:nvSpPr>
        <p:spPr>
          <a:xfrm>
            <a:off x="494939" y="6088559"/>
            <a:ext cx="9118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592900" y="372025"/>
            <a:ext cx="11214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Bevan"/>
              <a:buNone/>
            </a:pPr>
            <a:r>
              <a:rPr lang="fr-FR"/>
              <a:t>Facilité = basse qualité</a:t>
            </a:r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287" y="1009988"/>
            <a:ext cx="4806798" cy="5204108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12"/>
          <p:cNvPicPr preferRelativeResize="0"/>
          <p:nvPr/>
        </p:nvPicPr>
        <p:blipFill rotWithShape="1">
          <a:blip r:embed="rId4">
            <a:alphaModFix/>
          </a:blip>
          <a:srcRect l="29251" b="82177"/>
          <a:stretch/>
        </p:blipFill>
        <p:spPr>
          <a:xfrm>
            <a:off x="6451958" y="1350677"/>
            <a:ext cx="4891558" cy="137459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2"/>
          <p:cNvSpPr txBox="1"/>
          <p:nvPr/>
        </p:nvSpPr>
        <p:spPr>
          <a:xfrm>
            <a:off x="494939" y="6088559"/>
            <a:ext cx="9118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7E2EBD560BA419F5C7381D72723D7" ma:contentTypeVersion="18" ma:contentTypeDescription="Crée un document." ma:contentTypeScope="" ma:versionID="71a5a14b05ac4b19047a838217f18ae1">
  <xsd:schema xmlns:xsd="http://www.w3.org/2001/XMLSchema" xmlns:xs="http://www.w3.org/2001/XMLSchema" xmlns:p="http://schemas.microsoft.com/office/2006/metadata/properties" xmlns:ns2="72beab11-273f-44ab-bbfa-81e282be5b0a" xmlns:ns3="6e1d1761-c925-4ccb-bbe8-74d398330aa0" targetNamespace="http://schemas.microsoft.com/office/2006/metadata/properties" ma:root="true" ma:fieldsID="942da76e345aaa4c50d0058c65503703" ns2:_="" ns3:_="">
    <xsd:import namespace="72beab11-273f-44ab-bbfa-81e282be5b0a"/>
    <xsd:import namespace="6e1d1761-c925-4ccb-bbe8-74d398330a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eab11-273f-44ab-bbfa-81e282be5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a88a7bc-dd1d-4455-ba2a-ce39b09b3b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d1761-c925-4ccb-bbe8-74d398330a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df5bea-5de6-4b85-968a-62d18c116a67}" ma:internalName="TaxCatchAll" ma:showField="CatchAllData" ma:web="6e1d1761-c925-4ccb-bbe8-74d398330a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1d1761-c925-4ccb-bbe8-74d398330aa0" xsi:nil="true"/>
    <lcf76f155ced4ddcb4097134ff3c332f xmlns="72beab11-273f-44ab-bbfa-81e282be5b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38BEC1-41A6-4943-A5AB-6F51A01CE1C8}"/>
</file>

<file path=customXml/itemProps2.xml><?xml version="1.0" encoding="utf-8"?>
<ds:datastoreItem xmlns:ds="http://schemas.openxmlformats.org/officeDocument/2006/customXml" ds:itemID="{4E39039E-FE22-45D5-9A66-AA72D2FCF580}"/>
</file>

<file path=customXml/itemProps3.xml><?xml version="1.0" encoding="utf-8"?>
<ds:datastoreItem xmlns:ds="http://schemas.openxmlformats.org/officeDocument/2006/customXml" ds:itemID="{037BD53D-E827-4CDF-A35B-8A65ABA2775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Grand écran</PresentationFormat>
  <Paragraphs>113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Bevan</vt:lpstr>
      <vt:lpstr>Calibri</vt:lpstr>
      <vt:lpstr>Quattrocento Sans</vt:lpstr>
      <vt:lpstr>Noto Sans Symbols</vt:lpstr>
      <vt:lpstr>Poppins</vt:lpstr>
      <vt:lpstr>Courier New</vt:lpstr>
      <vt:lpstr>Arial</vt:lpstr>
      <vt:lpstr>Thème Office</vt:lpstr>
      <vt:lpstr>Thème Office</vt:lpstr>
      <vt:lpstr>Présentation PowerPoint</vt:lpstr>
      <vt:lpstr>Présentation PowerPoint</vt:lpstr>
      <vt:lpstr>La Mandrette</vt:lpstr>
      <vt:lpstr>Présentation PowerPoint</vt:lpstr>
      <vt:lpstr>L’IA chez Google</vt:lpstr>
      <vt:lpstr>L’IA chez Google</vt:lpstr>
      <vt:lpstr>IA génératives et menaces : les spammeurs</vt:lpstr>
      <vt:lpstr>IA génératives et menaces : la réaction de Google</vt:lpstr>
      <vt:lpstr>Facilité = basse qualité</vt:lpstr>
      <vt:lpstr>IA génératives et menaces : la basse qualité</vt:lpstr>
      <vt:lpstr>Prompter est un jeu de rôle</vt:lpstr>
      <vt:lpstr>Exemple : collectez et analysez la data concurrente</vt:lpstr>
      <vt:lpstr>Transformez les contenus</vt:lpstr>
      <vt:lpstr>Relecture et vérifications : soyez exigeants</vt:lpstr>
      <vt:lpstr>Il n’y a pas que le contenu dans le SEO</vt:lpstr>
      <vt:lpstr>Présentation PowerPoint</vt:lpstr>
      <vt:lpstr>Présentation PowerPoint</vt:lpstr>
      <vt:lpstr>Pour aller plus loin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Pauline Cimerman</dc:creator>
  <cp:lastModifiedBy>Pauline Cimerman</cp:lastModifiedBy>
  <cp:revision>1</cp:revision>
  <dcterms:created xsi:type="dcterms:W3CDTF">2024-09-11T14:02:10Z</dcterms:created>
  <dcterms:modified xsi:type="dcterms:W3CDTF">2024-10-07T15:10:04Z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0x010100A227E2EBD560BA419F5C7381D72723D7</vt:lpwstr>
  </property>
  <property fmtid="{D5CDD505-2E9C-101B-9397-08002B2CF9AE}" pid="3" name="MediaServiceImageTags">
    <vt:lpwstr/>
  </property>
</Properties>
</file>